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64" r:id="rId2"/>
    <p:sldId id="261" r:id="rId3"/>
    <p:sldId id="265" r:id="rId4"/>
    <p:sldId id="262" r:id="rId5"/>
    <p:sldId id="257" r:id="rId6"/>
    <p:sldId id="259" r:id="rId7"/>
    <p:sldId id="266" r:id="rId8"/>
    <p:sldId id="263" r:id="rId9"/>
    <p:sldId id="260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3" autoAdjust="0"/>
    <p:restoredTop sz="94660"/>
  </p:normalViewPr>
  <p:slideViewPr>
    <p:cSldViewPr snapToGrid="0">
      <p:cViewPr varScale="1">
        <p:scale>
          <a:sx n="73" d="100"/>
          <a:sy n="73" d="100"/>
        </p:scale>
        <p:origin x="29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E1EA3E-93AB-4951-8E27-25B660658420}" type="datetimeFigureOut">
              <a:rPr lang="ru-RU" smtClean="0"/>
              <a:t>13.09.2022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22707-05B9-4E6D-B46D-0392910111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2954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0D0A-E0B7-427D-94A5-96E7BF91F5F8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762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22F1-C0B7-4C0C-A2C9-F64BB4C10998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6339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7E183-E114-4AE7-8B03-D9A9B70372F3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4899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F434-BDD7-415B-BB59-D695B578643D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5754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7091-A2EB-40B2-87B7-DBEFA2F14E76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600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816EB-CAF4-44B0-A282-70932FED6DB5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3616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6E9A1-5F08-4BB6-BB08-CDB47E52BD20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7520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5A6A-82EE-4A2A-8E81-A1381114083E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917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8F99F-0C2E-4C22-9CF4-B73D3A1F81EE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40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B6D8-D16D-4E5D-94C5-FD7BD93D1B8A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1897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A7EFB-D07C-405C-94F9-9670B284F921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419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ABE63-6231-4E2E-9A41-FF4BCA43CECE}" type="datetime1">
              <a:rPr lang="ru-RU" smtClean="0"/>
              <a:t>13.09.2022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33B7D-8DD9-49F5-B8EE-7BAA714CDF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0914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2112133" y="4740784"/>
            <a:ext cx="7886700" cy="14532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700" b="1" dirty="0" smtClean="0"/>
              <a:t/>
            </a:r>
            <a:br>
              <a:rPr lang="ru-RU" sz="2700" b="1" dirty="0" smtClean="0"/>
            </a:br>
            <a:r>
              <a:rPr lang="en-US" sz="2700" dirty="0" smtClean="0"/>
              <a:t>Anastasiia Iusupova, Saint Petersburg State University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000" dirty="0" smtClean="0"/>
              <a:t>15.09.2022</a:t>
            </a:r>
            <a:endParaRPr lang="ru-RU" sz="2000" dirty="0"/>
          </a:p>
        </p:txBody>
      </p:sp>
      <p:pic>
        <p:nvPicPr>
          <p:cNvPr id="7" name="Picture 2" descr="4th Collaboration Meeting of the BM@N Experiment at the NICA Facil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875" y="500694"/>
            <a:ext cx="2541098" cy="142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/>
          <p:cNvSpPr txBox="1">
            <a:spLocks/>
          </p:cNvSpPr>
          <p:nvPr/>
        </p:nvSpPr>
        <p:spPr>
          <a:xfrm>
            <a:off x="921973" y="2922394"/>
            <a:ext cx="10267020" cy="1499041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/>
              <a:t>Development of an interactive V</a:t>
            </a:r>
            <a:r>
              <a:rPr lang="en-US" sz="4800" dirty="0" smtClean="0"/>
              <a:t>irtual Reality </a:t>
            </a:r>
            <a:r>
              <a:rPr lang="en-US" sz="4800" dirty="0"/>
              <a:t>application for the BM@N </a:t>
            </a:r>
            <a:r>
              <a:rPr lang="en-US" sz="4800" dirty="0" smtClean="0"/>
              <a:t>experiment visualization</a:t>
            </a:r>
            <a:endParaRPr lang="en-US" sz="4600" b="1" dirty="0">
              <a:solidFill>
                <a:srgbClr val="0070C0"/>
              </a:solidFill>
            </a:endParaRPr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940558" y="1474639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9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 Collaboration Meeting 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sz="24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of  the BM@N Experiment at the NICA Facility</a:t>
            </a:r>
            <a:endParaRPr lang="ru-RU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3532744" y="2650782"/>
            <a:ext cx="4953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3513694" y="4603407"/>
            <a:ext cx="4953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99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/>
          <a:srcRect l="18979" t="22584" r="19267" b="15936"/>
          <a:stretch/>
        </p:blipFill>
        <p:spPr>
          <a:xfrm>
            <a:off x="5577745" y="19215"/>
            <a:ext cx="5206212" cy="291547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24356"/>
            <a:ext cx="10515600" cy="1325563"/>
          </a:xfrm>
        </p:spPr>
        <p:txBody>
          <a:bodyPr/>
          <a:lstStyle/>
          <a:p>
            <a:r>
              <a:rPr lang="en-US" dirty="0" smtClean="0"/>
              <a:t>Current result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59243"/>
            <a:ext cx="10515600" cy="5362232"/>
          </a:xfrm>
        </p:spPr>
        <p:txBody>
          <a:bodyPr/>
          <a:lstStyle/>
          <a:p>
            <a:r>
              <a:rPr lang="en-US" dirty="0" smtClean="0"/>
              <a:t>Performance: 15 FPS (66 </a:t>
            </a:r>
            <a:r>
              <a:rPr lang="en-US" dirty="0" err="1" smtClean="0"/>
              <a:t>ms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10</a:t>
            </a:fld>
            <a:r>
              <a:rPr lang="en-US" dirty="0" smtClean="0"/>
              <a:t>Q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92" y="1813040"/>
            <a:ext cx="5725199" cy="320726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37118" y="4893511"/>
            <a:ext cx="5150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8 – Main menu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l="19153" t="23366" r="19108" b="15829"/>
          <a:stretch/>
        </p:blipFill>
        <p:spPr>
          <a:xfrm>
            <a:off x="8123583" y="2573547"/>
            <a:ext cx="3949148" cy="244675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5"/>
          <a:srcRect l="18822" t="23172" r="26830" b="16387"/>
          <a:stretch/>
        </p:blipFill>
        <p:spPr>
          <a:xfrm>
            <a:off x="4254818" y="4097025"/>
            <a:ext cx="3814998" cy="262445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8408355" y="5078177"/>
            <a:ext cx="31476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</a:t>
            </a:r>
            <a:r>
              <a:rPr lang="en-US" dirty="0" smtClean="0"/>
              <a:t>9 </a:t>
            </a:r>
            <a:r>
              <a:rPr lang="en-US" dirty="0" smtClean="0"/>
              <a:t>– </a:t>
            </a:r>
            <a:r>
              <a:rPr lang="en-US" dirty="0" smtClean="0"/>
              <a:t>Screenshots with generated geometry (run 7)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78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</a:t>
            </a:r>
            <a:r>
              <a:rPr lang="en-US" dirty="0" smtClean="0"/>
              <a:t>result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11</a:t>
            </a:fld>
            <a:r>
              <a:rPr lang="en-US" dirty="0" smtClean="0"/>
              <a:t>Q</a:t>
            </a:r>
            <a:endParaRPr lang="ru-RU" dirty="0"/>
          </a:p>
        </p:txBody>
      </p:sp>
      <p:pic>
        <p:nvPicPr>
          <p:cNvPr id="7" name="E8C18A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4393" y="1554906"/>
            <a:ext cx="8323213" cy="467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84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05211"/>
            <a:ext cx="10515600" cy="239849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Export tracks and collisions</a:t>
            </a:r>
          </a:p>
          <a:p>
            <a:r>
              <a:rPr lang="en-US" sz="2400" dirty="0" smtClean="0"/>
              <a:t>GUI elements: object selection and manipulation, selected object’s information display</a:t>
            </a:r>
          </a:p>
          <a:p>
            <a:r>
              <a:rPr lang="en-US" sz="2400" dirty="0" smtClean="0"/>
              <a:t>Detailed environment</a:t>
            </a:r>
            <a:endParaRPr lang="ru-RU" sz="2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12</a:t>
            </a:fld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015" y="3242358"/>
            <a:ext cx="3523593" cy="219387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8934" y="3242358"/>
            <a:ext cx="2193872" cy="2193872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6096000" y="5526958"/>
            <a:ext cx="45655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</a:t>
            </a:r>
            <a:r>
              <a:rPr lang="en-US" dirty="0" smtClean="0"/>
              <a:t>10 </a:t>
            </a:r>
            <a:r>
              <a:rPr lang="en-US" dirty="0" smtClean="0"/>
              <a:t>– </a:t>
            </a:r>
            <a:r>
              <a:rPr lang="en-US" dirty="0" smtClean="0"/>
              <a:t>Unity particle system usage example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63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1222" y="52672"/>
            <a:ext cx="10515600" cy="1325563"/>
          </a:xfrm>
        </p:spPr>
        <p:txBody>
          <a:bodyPr/>
          <a:lstStyle/>
          <a:p>
            <a:r>
              <a:rPr lang="en-US" dirty="0" smtClean="0"/>
              <a:t>Motivation and problem statement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39514" y="1492980"/>
            <a:ext cx="7795053" cy="2123320"/>
          </a:xfrm>
        </p:spPr>
        <p:txBody>
          <a:bodyPr>
            <a:normAutofit/>
          </a:bodyPr>
          <a:lstStyle/>
          <a:p>
            <a:pPr algn="just"/>
            <a:r>
              <a:rPr lang="en-US" sz="2200" dirty="0"/>
              <a:t>Virtual Reality (VR) </a:t>
            </a:r>
            <a:r>
              <a:rPr lang="en-US" sz="2200" dirty="0" smtClean="0"/>
              <a:t>simulates the </a:t>
            </a:r>
            <a:r>
              <a:rPr lang="en-US" sz="2200" dirty="0"/>
              <a:t>user’s physical presence in a virtual </a:t>
            </a:r>
            <a:r>
              <a:rPr lang="en-US" sz="2200" dirty="0" smtClean="0"/>
              <a:t>environment </a:t>
            </a:r>
          </a:p>
          <a:p>
            <a:pPr algn="just"/>
            <a:r>
              <a:rPr lang="en-US" sz="2200" dirty="0" smtClean="0"/>
              <a:t>The application runs </a:t>
            </a:r>
            <a:r>
              <a:rPr lang="en-US" sz="2200" dirty="0"/>
              <a:t>on a head-mounted display that provides visual and aural experience of </a:t>
            </a:r>
            <a:r>
              <a:rPr lang="en-US" sz="2200" dirty="0" smtClean="0"/>
              <a:t>the simulated </a:t>
            </a:r>
            <a:r>
              <a:rPr lang="en-US" sz="2200" dirty="0"/>
              <a:t>environment. </a:t>
            </a:r>
            <a:endParaRPr lang="en-US" sz="2200" dirty="0" smtClean="0"/>
          </a:p>
          <a:p>
            <a:pPr algn="just"/>
            <a:r>
              <a:rPr lang="en-US" sz="2200" dirty="0" smtClean="0"/>
              <a:t>Different </a:t>
            </a:r>
            <a:r>
              <a:rPr lang="en-US" sz="2200" dirty="0"/>
              <a:t>degrees of realism and immersion are </a:t>
            </a:r>
            <a:r>
              <a:rPr lang="en-US" sz="2200" dirty="0" smtClean="0"/>
              <a:t>possible.</a:t>
            </a:r>
            <a:endParaRPr lang="en-US" sz="2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32" y="1331610"/>
            <a:ext cx="3882081" cy="2204226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57432" y="3535836"/>
            <a:ext cx="37867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1 – ATLASrift application: stereo view of the detector and cavern</a:t>
            </a:r>
            <a:endParaRPr lang="ru-RU" dirty="0"/>
          </a:p>
        </p:txBody>
      </p:sp>
      <p:pic>
        <p:nvPicPr>
          <p:cNvPr id="1026" name="Picture 2" descr="Belle II in Virtual Reality on Stea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4053" y="3535836"/>
            <a:ext cx="4194664" cy="235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7534053" y="5888984"/>
            <a:ext cx="39627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2 – Belle II VR application: electron positron collisions visualization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57432" y="4411657"/>
            <a:ext cx="704541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Let the general public virtually visit HEP detectors and explore experimental sites.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Let people look at simulated collisions in a simplified yet realistic environment.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Can be used as an educational tool and in public events, in museums and science centers, and in </a:t>
            </a:r>
            <a:r>
              <a:rPr lang="en-US" sz="2200" dirty="0" smtClean="0"/>
              <a:t>meetings. </a:t>
            </a:r>
            <a:endParaRPr lang="en-US" sz="2200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0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1222" y="52672"/>
            <a:ext cx="10515600" cy="1325563"/>
          </a:xfrm>
        </p:spPr>
        <p:txBody>
          <a:bodyPr/>
          <a:lstStyle/>
          <a:p>
            <a:r>
              <a:rPr lang="en-US" dirty="0" smtClean="0"/>
              <a:t>Motivation and problem statement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6628" y="1053858"/>
            <a:ext cx="10990194" cy="149163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 smtClean="0"/>
              <a:t>Data conversion problem: how to export </a:t>
            </a:r>
            <a:r>
              <a:rPr lang="en-US" sz="2400" dirty="0" smtClean="0"/>
              <a:t>the geometric </a:t>
            </a:r>
            <a:r>
              <a:rPr lang="en-US" sz="2400" dirty="0" smtClean="0"/>
              <a:t>and collision data?</a:t>
            </a:r>
          </a:p>
          <a:p>
            <a:pPr marL="0" indent="0" algn="just">
              <a:buNone/>
            </a:pPr>
            <a:endParaRPr lang="en-US" sz="2400" dirty="0" smtClean="0"/>
          </a:p>
          <a:p>
            <a:pPr marL="0" indent="0" algn="just">
              <a:buNone/>
            </a:pPr>
            <a:r>
              <a:rPr lang="en-US" sz="2400" dirty="0" smtClean="0"/>
              <a:t>ROOT geometry can </a:t>
            </a:r>
            <a:r>
              <a:rPr lang="en-US" sz="2400" dirty="0"/>
              <a:t>be saved in a root file, as C++ </a:t>
            </a:r>
            <a:r>
              <a:rPr lang="en-US" sz="2400" dirty="0" smtClean="0"/>
              <a:t>macro or </a:t>
            </a:r>
            <a:r>
              <a:rPr lang="en-US" sz="2400" dirty="0"/>
              <a:t>as GDML </a:t>
            </a:r>
            <a:r>
              <a:rPr lang="en-US" sz="2400" dirty="0" smtClean="0"/>
              <a:t>file.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3</a:t>
            </a:fld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2272318" y="6160511"/>
            <a:ext cx="3962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3 – BM@N run </a:t>
            </a:r>
            <a:r>
              <a:rPr lang="en-US" dirty="0" smtClean="0"/>
              <a:t>8 </a:t>
            </a:r>
            <a:r>
              <a:rPr lang="en-US" dirty="0" smtClean="0"/>
              <a:t>geometry scheme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8610600" y="2545492"/>
            <a:ext cx="3223055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GDML stands for Geometry Description Markup Language.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It is an application-independent geometry description format based on XML.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It is mainly used for geometry interchange between ROOT and Geant4 framework.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18" y="2545492"/>
            <a:ext cx="8532114" cy="361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6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0956"/>
            <a:ext cx="10515600" cy="1325563"/>
          </a:xfrm>
        </p:spPr>
        <p:txBody>
          <a:bodyPr/>
          <a:lstStyle/>
          <a:p>
            <a:r>
              <a:rPr lang="en-US" dirty="0" smtClean="0"/>
              <a:t>Unity game engine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9201"/>
            <a:ext cx="4570850" cy="2866876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38200" y="4436077"/>
            <a:ext cx="46970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4 - ELAINA event display for JUNO experiment based on Unity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733535" y="1436519"/>
            <a:ext cx="630194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Cross-platform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3D models display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Particle system feature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GUI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Communication with player via events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Virtual Reality and Augmented Reality support</a:t>
            </a:r>
            <a:endParaRPr lang="ru-RU" sz="2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4</a:t>
            </a:fld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094" y="3560177"/>
            <a:ext cx="4735095" cy="2663491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6536003" y="6278072"/>
            <a:ext cx="4697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5 – Belle II VR app based on Unity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4507" y="1677102"/>
            <a:ext cx="1714877" cy="96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GDML format description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70454"/>
            <a:ext cx="10515600" cy="49921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Define</a:t>
            </a:r>
          </a:p>
          <a:p>
            <a:pPr lvl="1"/>
            <a:r>
              <a:rPr lang="en-US" dirty="0" smtClean="0"/>
              <a:t>Positions</a:t>
            </a:r>
          </a:p>
          <a:p>
            <a:pPr lvl="1"/>
            <a:r>
              <a:rPr lang="en-US" dirty="0" smtClean="0"/>
              <a:t>Rotations</a:t>
            </a:r>
          </a:p>
          <a:p>
            <a:r>
              <a:rPr lang="en-US" dirty="0" smtClean="0"/>
              <a:t>Materials</a:t>
            </a:r>
          </a:p>
          <a:p>
            <a:pPr lvl="1"/>
            <a:r>
              <a:rPr lang="en-US" dirty="0" smtClean="0"/>
              <a:t>Element</a:t>
            </a:r>
          </a:p>
          <a:p>
            <a:pPr lvl="1"/>
            <a:r>
              <a:rPr lang="en-US" dirty="0" smtClean="0"/>
              <a:t>Material </a:t>
            </a:r>
          </a:p>
          <a:p>
            <a:r>
              <a:rPr lang="en-US" dirty="0" smtClean="0"/>
              <a:t>Solids</a:t>
            </a:r>
          </a:p>
          <a:p>
            <a:pPr lvl="1"/>
            <a:r>
              <a:rPr lang="en-US" dirty="0" smtClean="0"/>
              <a:t>Geometric objects (boxes, tubes, trapezoids, etc</a:t>
            </a:r>
            <a:r>
              <a:rPr lang="en-US" dirty="0" smtClean="0"/>
              <a:t>.)</a:t>
            </a:r>
          </a:p>
          <a:p>
            <a:pPr lvl="1"/>
            <a:r>
              <a:rPr lang="en-US" dirty="0" smtClean="0"/>
              <a:t>Boolean operations (union, subtraction)</a:t>
            </a:r>
            <a:endParaRPr lang="en-US" dirty="0" smtClean="0"/>
          </a:p>
          <a:p>
            <a:r>
              <a:rPr lang="en-US" dirty="0" smtClean="0"/>
              <a:t>Structure</a:t>
            </a:r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Assembly</a:t>
            </a:r>
            <a:endParaRPr lang="en-US" dirty="0"/>
          </a:p>
          <a:p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World reference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777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75" y="3462652"/>
            <a:ext cx="3596332" cy="257053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6771" y="84404"/>
            <a:ext cx="10515600" cy="1325563"/>
          </a:xfrm>
        </p:spPr>
        <p:txBody>
          <a:bodyPr/>
          <a:lstStyle/>
          <a:p>
            <a:r>
              <a:rPr lang="en-US" dirty="0" smtClean="0"/>
              <a:t>Solids: geometric volumes generation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3711" y="1159850"/>
            <a:ext cx="5203405" cy="24148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smtClean="0"/>
              <a:t>Manual mesh generation 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Calculate number of vertices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Fill vertices based on geometric shape 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Fill texture coordinates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Build triangles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6041606" y="5580726"/>
            <a:ext cx="51503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7 - Example of generated meshes for the extruded solid, tube, and octagon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6</a:t>
            </a:fld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822" y="1159850"/>
            <a:ext cx="6202433" cy="4291583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249068" y="6090587"/>
            <a:ext cx="51503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6 - Example of geometric shapes used for the detector geometry visualization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151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6771" y="84404"/>
            <a:ext cx="10515600" cy="1325563"/>
          </a:xfrm>
        </p:spPr>
        <p:txBody>
          <a:bodyPr/>
          <a:lstStyle/>
          <a:p>
            <a:r>
              <a:rPr lang="en-US" dirty="0" smtClean="0"/>
              <a:t>Solids: Boolean operations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008" y="1094451"/>
            <a:ext cx="4972051" cy="52618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Boolean operation 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Find two objects involved into Boolean operation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Set objects’ pose if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Place 2</a:t>
            </a:r>
            <a:r>
              <a:rPr lang="en-US" sz="2200" baseline="30000" dirty="0" smtClean="0"/>
              <a:t>nd</a:t>
            </a:r>
            <a:r>
              <a:rPr lang="en-US" sz="2200" dirty="0" smtClean="0"/>
              <a:t> object to 1</a:t>
            </a:r>
            <a:r>
              <a:rPr lang="en-US" sz="2200" baseline="30000" dirty="0" smtClean="0"/>
              <a:t>st</a:t>
            </a:r>
            <a:r>
              <a:rPr lang="en-US" sz="2200" dirty="0" smtClean="0"/>
              <a:t> object’s coordinate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Perform union or subtraction operation on objects using </a:t>
            </a:r>
            <a:r>
              <a:rPr lang="en-US" sz="2200" dirty="0"/>
              <a:t>Constructive Solid </a:t>
            </a:r>
            <a:r>
              <a:rPr lang="en-US" sz="2200" dirty="0" smtClean="0"/>
              <a:t>Geometry methods for new mesh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Triangulate mesh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Check if triangles’ normal is not inverted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Return generated mesh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877137" y="5519847"/>
            <a:ext cx="51503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Fig. 7 - Example of Boolean operations results: subtraction and union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7</a:t>
            </a:fld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184" y="1611393"/>
            <a:ext cx="6850249" cy="370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1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Rendering queue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Geometric volumes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Boolean operations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 materials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 correspondence between geometric shape and it’s pose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Hierarchy building: set positions and rotations in local coordinate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 world reference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Clear temporary geometric volumes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151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 elements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</a:t>
            </a:r>
          </a:p>
          <a:p>
            <a:pPr lvl="1"/>
            <a:r>
              <a:rPr lang="en-US" dirty="0" smtClean="0"/>
              <a:t>Character controller</a:t>
            </a:r>
          </a:p>
          <a:p>
            <a:pPr lvl="1"/>
            <a:r>
              <a:rPr lang="en-US" dirty="0" smtClean="0"/>
              <a:t>Mouse handler</a:t>
            </a:r>
          </a:p>
          <a:p>
            <a:pPr lvl="1"/>
            <a:r>
              <a:rPr lang="en-US" dirty="0" smtClean="0"/>
              <a:t>Player controller</a:t>
            </a:r>
          </a:p>
          <a:p>
            <a:r>
              <a:rPr lang="en-US" dirty="0" smtClean="0"/>
              <a:t>Event system</a:t>
            </a:r>
          </a:p>
          <a:p>
            <a:pPr lvl="1"/>
            <a:r>
              <a:rPr lang="en-US" dirty="0"/>
              <a:t>Handles input, raycasting, and sending </a:t>
            </a:r>
            <a:r>
              <a:rPr lang="en-US" dirty="0" smtClean="0"/>
              <a:t>events</a:t>
            </a:r>
          </a:p>
          <a:p>
            <a:r>
              <a:rPr lang="en-US" dirty="0" smtClean="0"/>
              <a:t>Main menu</a:t>
            </a:r>
          </a:p>
          <a:p>
            <a:pPr lvl="1"/>
            <a:r>
              <a:rPr lang="en-US" dirty="0" smtClean="0"/>
              <a:t>Game start and exit</a:t>
            </a:r>
          </a:p>
          <a:p>
            <a:r>
              <a:rPr lang="en-US" dirty="0" smtClean="0"/>
              <a:t>Light, camera, environment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3B7D-8DD9-49F5-B8EE-7BAA714CDF8F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30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2240</TotalTime>
  <Words>553</Words>
  <Application>Microsoft Office PowerPoint</Application>
  <PresentationFormat>Широкоэкранный</PresentationFormat>
  <Paragraphs>101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Motivation and problem statement</vt:lpstr>
      <vt:lpstr>Motivation and problem statement</vt:lpstr>
      <vt:lpstr>Unity game engine</vt:lpstr>
      <vt:lpstr>GDML format description</vt:lpstr>
      <vt:lpstr>Solids: geometric volumes generation</vt:lpstr>
      <vt:lpstr>Solids: Boolean operations</vt:lpstr>
      <vt:lpstr>Rendering queue</vt:lpstr>
      <vt:lpstr>GUI elements</vt:lpstr>
      <vt:lpstr>Current result</vt:lpstr>
      <vt:lpstr>Current result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Юсупова Анастасия Юрьевна</dc:creator>
  <cp:lastModifiedBy>Юсупова Анастасия Юрьевна</cp:lastModifiedBy>
  <cp:revision>78</cp:revision>
  <dcterms:created xsi:type="dcterms:W3CDTF">2022-09-12T10:21:14Z</dcterms:created>
  <dcterms:modified xsi:type="dcterms:W3CDTF">2022-09-14T17:18:47Z</dcterms:modified>
</cp:coreProperties>
</file>

<file path=docProps/thumbnail.jpeg>
</file>